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オープニング前の待ち受け画面として使用。受講者入室中はこのスライドを映しておく。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記入5分。書いたら「よろしければ隣の人とシェアしてください」と声をかける（任意・1分程度）。</a:t>
            </a:r>
          </a:p>
          <a:p>
            <a:r>
              <a:t>最後に一言:「今日書いたこのメモは、初級講座の初日にもう一度見返してもらいます。今日の自分から、初級講座に来る自分への手紙だと思ってください」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体験講座が全体のどこに位置するかを示す。長く説明しない。次のクロージングスライドへ。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合言葉の3回目（ここだけ変化させる）:「今日、あなたは気づく日を過ごしました。次は、変わる日です」</a:t>
            </a:r>
          </a:p>
          <a:p/>
          <a:p>
            <a:r>
              <a:t>口頭説明は簡潔に。案内に時間を使いすぎない（目安5分）。詳細はチラシ・QRコードに委ねる。</a:t>
            </a:r>
          </a:p>
          <a:p>
            <a:r>
              <a:t>「今日1つだけ気づいたことがあれば、それだけで十分です。その気づきを『できる』に変える道具を、初級講座で一緒に選びましょう。詳しくはお手元のチラシをご覧ください」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このスライドは受講者に見せない、講師の自己チェック用。印刷して手元に置く運用でもよい。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【講師が話す言葉・そのまま読み上げる】</a:t>
            </a:r>
          </a:p>
          <a:p>
            <a:r>
              <a:t>「今日は、気づく日です。それだけで十分です。『できるようになる』日ではありません」</a:t>
            </a:r>
          </a:p>
          <a:p>
            <a:r>
              <a:t>「気づいた先の『どうすればいいか』は、初級講座で一緒に選んでいきます」</a:t>
            </a:r>
          </a:p>
          <a:p/>
          <a:p>
            <a:r>
              <a:t>※この「今日は、気づく日です」という言葉は、この講座中に合計3回使う合言葉。ワーク後の締め、クロージングでも同じ言葉から始めて変化させる。表現を変えずに使うこと。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初級講座テキスト1ページ目と共通の内容。ここは短く紹介する程度でよい（2〜3分）。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「今日はこの中の『傾聴と共感』の入口だけにふれます」と明示して次へ進む。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【講師が話す言葉】「診断は、自分がどう思っているかです。次は、本当はどうなのか、確かめてみましょう」</a:t>
            </a:r>
          </a:p>
          <a:p/>
          <a:p>
            <a:r>
              <a:t>※20項目チェックの設問・4タイプの命名は別紙（別タスクで確定）。診断結果の解説文には無自覚な行動パターンへの気づきを促す一文を必ず入れ、断定的なネガティブラベルにしないこと。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20分のうち、ワーク実施は4分（2分×2ラウンド）。残り時間は振り返り・情動の着地・実演にあてる。</a:t>
            </a:r>
          </a:p>
          <a:p>
            <a:r>
              <a:t>感情語で答えづらい参加者には次の問いに切り替えてよい:</a:t>
            </a:r>
          </a:p>
          <a:p>
            <a:r>
              <a:t>「話す気が『増した』か『減った』か、どちらに近いですか?」</a:t>
            </a:r>
          </a:p>
          <a:p>
            <a:r>
              <a:t>「もう1分続けたいですか、それとも早く終わりたかったですか?」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【重要・必ずこの順で場を締めてから次のスライドへ進む】</a:t>
            </a:r>
          </a:p>
          <a:p>
            <a:r>
              <a:t>1. 不快感の正常化:「今、『聴かれていない』側の気持ちを味わってもらいました。正直、ちょっと嫌な感じがしたと思います。それでいいんです。むしろ、その『嫌な感じ』をちゃんと感じられた人ほど、この後の話が刺さります」</a:t>
            </a:r>
          </a:p>
          <a:p>
            <a:r>
              <a:t>2. 鏡返し:「実はこれ、自分が『聴く側』のときに、無意識にやっているかもしれません」</a:t>
            </a:r>
          </a:p>
          <a:p>
            <a:r>
              <a:t>3. 対比実演（30秒〜1分）: 講師が受講者の1人（またはアシスタント）に話してもらい、頷きながら・口角を上げて聴く様子を全体に見せる。受講者はやらない、見るだけ。</a:t>
            </a:r>
          </a:p>
          <a:p>
            <a:r>
              <a:t>実演後:「さっきの感じと、今のこの空気、違いましたよね」</a:t>
            </a:r>
          </a:p>
          <a:p>
            <a:r>
              <a:t>4. 解決の存在の予告:「実は、『聴き方』には型があります。今日はその型の『入口』にだけ触れました。中身は、初級講座で実際に体を使って身につけていただきます」</a:t>
            </a:r>
          </a:p>
          <a:p/>
          <a:p>
            <a:r>
              <a:t>※この4ステップを飛ばして次に進まないこと。認定講師が全国で開催する前提のため、この場面が気まずいまま終わる回が出ないようにする必須動作。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種明かしパート冒頭。初級講座テキストと共通内容を短く紹介（2〜3分）。次スライドで合言葉を言い切る。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この一言をはっきり言い切る。配布物・テキストにも同じ言葉が載っているので、「テキストにも書いてあります、持ち帰ってください」と一言添えるとよい。</a:t>
            </a:r>
          </a:p>
          <a:p/>
          <a:p>
            <a:r>
              <a:t>続けて軽く問いかけ（1〜2名でよい、深追いしない）:「さっきのワークで『聴かれていない』側の気持ちを感じましたよね。診断で出た自分のタイプは、普段どちらに近いと思いますか?」</a:t>
            </a:r>
          </a:p>
          <a:p/>
          <a:p>
            <a:r>
              <a:t>パート終わりに次への熱量を落とさない一言:「今日みたいな気づきを、実際に『できる』に変える場があります。この後、少しだけご案内しますね」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384048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1097280"/>
            <a:ext cx="9144000" cy="1463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4400" b="1" i="0">
                <a:solidFill>
                  <a:srgbClr val="FFFFFF"/>
                </a:solidFill>
                <a:latin typeface="Yu Gothic"/>
                <a:ea typeface="Yu Gothic"/>
              </a:rPr>
              <a:t>相互尊重コミュニケーション</a:t>
            </a:r>
          </a:p>
          <a:p>
            <a:pPr algn="l">
              <a:lnSpc>
                <a:spcPct val="120000"/>
              </a:lnSpc>
            </a:pPr>
            <a:r>
              <a:rPr sz="4400" b="1" i="0">
                <a:solidFill>
                  <a:srgbClr val="FFFFFF"/>
                </a:solidFill>
                <a:latin typeface="Yu Gothic"/>
                <a:ea typeface="Yu Gothic"/>
              </a:rPr>
              <a:t>体験講座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651760"/>
            <a:ext cx="91440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600" b="0" i="1">
                <a:solidFill>
                  <a:srgbClr val="FFFFFF"/>
                </a:solidFill>
                <a:latin typeface="Yu Gothic"/>
                <a:ea typeface="Yu Gothic"/>
              </a:rPr>
              <a:t>mutual respect communication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4206240"/>
            <a:ext cx="9144000" cy="9144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3000" b="1" i="0">
                <a:solidFill>
                  <a:srgbClr val="333333"/>
                </a:solidFill>
                <a:latin typeface="Yu Gothic"/>
                <a:ea typeface="Yu Gothic"/>
              </a:rPr>
              <a:t>気づく、はじめの一歩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5943600"/>
            <a:ext cx="91440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400" b="0" i="0">
                <a:solidFill>
                  <a:srgbClr val="777777"/>
                </a:solidFill>
                <a:latin typeface="Yu Gothic"/>
                <a:ea typeface="Yu Gothic"/>
              </a:rPr>
              <a:t>講師用 進行スライド（約68分）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748272"/>
            <a:ext cx="12191695" cy="109728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640080" y="457200"/>
            <a:ext cx="73152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68680" y="411480"/>
            <a:ext cx="100584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2800" b="1" i="0">
                <a:solidFill>
                  <a:srgbClr val="333333"/>
                </a:solidFill>
                <a:latin typeface="Yu Gothic"/>
                <a:ea typeface="Yu Gothic"/>
              </a:rPr>
              <a:t>持ち帰りメモ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371600"/>
            <a:ext cx="1033272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800" b="0" i="0">
                <a:solidFill>
                  <a:srgbClr val="333333"/>
                </a:solidFill>
                <a:latin typeface="Yu Gothic"/>
                <a:ea typeface="Yu Gothic"/>
              </a:rPr>
              <a:t>今日気づいたことを、2つの文にしてみてください。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914400" y="2103120"/>
            <a:ext cx="10332720" cy="2834640"/>
          </a:xfrm>
          <a:prstGeom prst="roundRect">
            <a:avLst/>
          </a:prstGeom>
          <a:solidFill>
            <a:srgbClr val="FFF8ED"/>
          </a:solidFill>
          <a:ln w="2540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5760" tIns="274320"/>
          <a:lstStyle/>
          <a:p>
            <a:pPr algn="ctr">
              <a:lnSpc>
                <a:spcPct val="180000"/>
              </a:lnSpc>
            </a:pPr>
            <a:r>
              <a:rPr sz="1900" b="0" i="0">
                <a:solidFill>
                  <a:srgbClr val="333333"/>
                </a:solidFill>
                <a:latin typeface="Yu Gothic"/>
                <a:ea typeface="Yu Gothic"/>
              </a:rPr>
              <a:t>私は、普段の会話で ______________________ をしていないか気になった。</a:t>
            </a:r>
          </a:p>
          <a:p>
            <a:pPr>
              <a:lnSpc>
                <a:spcPct val="180000"/>
              </a:lnSpc>
            </a:pPr>
            <a:r>
              <a:rPr sz="1900" b="0" i="0">
                <a:solidFill>
                  <a:srgbClr val="333333"/>
                </a:solidFill>
                <a:latin typeface="Yu Gothic"/>
                <a:ea typeface="Yu Gothic"/>
              </a:rPr>
              <a:t/>
            </a:r>
          </a:p>
          <a:p>
            <a:pPr>
              <a:lnSpc>
                <a:spcPct val="180000"/>
              </a:lnSpc>
            </a:pPr>
            <a:r>
              <a:rPr sz="1900" b="0" i="0">
                <a:solidFill>
                  <a:srgbClr val="333333"/>
                </a:solidFill>
                <a:latin typeface="Yu Gothic"/>
                <a:ea typeface="Yu Gothic"/>
              </a:rPr>
              <a:t>次に誰かと話すときは、 ______________________ をしてみたい。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5212080"/>
            <a:ext cx="1033272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600" b="0" i="0">
                <a:solidFill>
                  <a:srgbClr val="777777"/>
                </a:solidFill>
                <a:latin typeface="Yu Gothic"/>
                <a:ea typeface="Yu Gothic"/>
              </a:rPr>
              <a:t>よろしければ、隣の人と1つだけシェアしてみてください。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92240"/>
            <a:ext cx="731520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900" b="0" i="0">
                <a:solidFill>
                  <a:srgbClr val="777777"/>
                </a:solidFill>
                <a:latin typeface="Yu Gothic"/>
                <a:ea typeface="Yu Gothic"/>
              </a:rPr>
              <a:t>一般社団法人 相互尊重コミュニケーション協会　体験講座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247120" y="6492240"/>
            <a:ext cx="64008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lnSpc>
                <a:spcPct val="130000"/>
              </a:lnSpc>
            </a:pPr>
            <a:r>
              <a:rPr sz="900" b="0" i="0">
                <a:solidFill>
                  <a:srgbClr val="777777"/>
                </a:solidFill>
                <a:latin typeface="Yu Gothic"/>
                <a:ea typeface="Yu Gothic"/>
              </a:rPr>
              <a:t>10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748272"/>
            <a:ext cx="12191695" cy="109728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640080" y="457200"/>
            <a:ext cx="73152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68680" y="411480"/>
            <a:ext cx="100584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2800" b="1" i="0">
                <a:solidFill>
                  <a:srgbClr val="333333"/>
                </a:solidFill>
                <a:latin typeface="Yu Gothic"/>
                <a:ea typeface="Yu Gothic"/>
              </a:rPr>
              <a:t>講座の全体像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1645920"/>
            <a:ext cx="91440" cy="9601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188720" y="1645920"/>
            <a:ext cx="36576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2000" b="1" i="0">
                <a:solidFill>
                  <a:srgbClr val="F5A623"/>
                </a:solidFill>
                <a:latin typeface="Yu Gothic"/>
                <a:ea typeface="Yu Gothic"/>
              </a:rPr>
              <a:t>体験講座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88720" y="2103120"/>
            <a:ext cx="896112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500" b="0" i="0">
                <a:solidFill>
                  <a:srgbClr val="777777"/>
                </a:solidFill>
                <a:latin typeface="Yu Gothic"/>
                <a:ea typeface="Yu Gothic"/>
              </a:rPr>
              <a:t>気づく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86800" y="1645920"/>
            <a:ext cx="256032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600" b="1" i="0">
                <a:solidFill>
                  <a:srgbClr val="F5A623"/>
                </a:solidFill>
                <a:latin typeface="Yu Gothic"/>
                <a:ea typeface="Yu Gothic"/>
              </a:rPr>
              <a:t>← 今日ここ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2880360"/>
            <a:ext cx="91440" cy="960120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188720" y="2880360"/>
            <a:ext cx="36576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2000" b="0" i="0">
                <a:solidFill>
                  <a:srgbClr val="333333"/>
                </a:solidFill>
                <a:latin typeface="Yu Gothic"/>
                <a:ea typeface="Yu Gothic"/>
              </a:rPr>
              <a:t>初級講座（全5回）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88720" y="3337560"/>
            <a:ext cx="896112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500" b="0" i="0">
                <a:solidFill>
                  <a:srgbClr val="777777"/>
                </a:solidFill>
                <a:latin typeface="Yu Gothic"/>
                <a:ea typeface="Yu Gothic"/>
              </a:rPr>
              <a:t>傾聴と共感をできるようにする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14400" y="4114800"/>
            <a:ext cx="91440" cy="960120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88720" y="4114800"/>
            <a:ext cx="36576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2000" b="0" i="0">
                <a:solidFill>
                  <a:srgbClr val="333333"/>
                </a:solidFill>
                <a:latin typeface="Yu Gothic"/>
                <a:ea typeface="Yu Gothic"/>
              </a:rPr>
              <a:t>中級講座（全5回）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88720" y="4572000"/>
            <a:ext cx="896112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500" b="0" i="0">
                <a:solidFill>
                  <a:srgbClr val="777777"/>
                </a:solidFill>
                <a:latin typeface="Yu Gothic"/>
                <a:ea typeface="Yu Gothic"/>
              </a:rPr>
              <a:t>自己表現・境界線・問いを加えた4原則すべて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" y="6492240"/>
            <a:ext cx="731520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900" b="0" i="0">
                <a:solidFill>
                  <a:srgbClr val="777777"/>
                </a:solidFill>
                <a:latin typeface="Yu Gothic"/>
                <a:ea typeface="Yu Gothic"/>
              </a:rPr>
              <a:t>一般社団法人 相互尊重コミュニケーション協会　体験講座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1247120" y="6492240"/>
            <a:ext cx="64008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lnSpc>
                <a:spcPct val="130000"/>
              </a:lnSpc>
            </a:pPr>
            <a:r>
              <a:rPr sz="900" b="0" i="0">
                <a:solidFill>
                  <a:srgbClr val="777777"/>
                </a:solidFill>
                <a:latin typeface="Yu Gothic"/>
                <a:ea typeface="Yu Gothic"/>
              </a:rPr>
              <a:t>11</a:t>
            </a:r>
          </a:p>
        </p:txBody>
      </p:sp>
      <p:sp>
        <p:nvSpPr>
          <p:cNvPr id="17" name="Rectangle 16"/>
          <p:cNvSpPr/>
          <p:nvPr/>
        </p:nvSpPr>
        <p:spPr>
          <a:xfrm>
            <a:off x="0" y="6748272"/>
            <a:ext cx="12191695" cy="109728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1097280"/>
            <a:ext cx="1033272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2200" b="0" i="0">
                <a:solidFill>
                  <a:srgbClr val="333333"/>
                </a:solidFill>
                <a:latin typeface="Yu Gothic"/>
                <a:ea typeface="Yu Gothic"/>
              </a:rPr>
              <a:t>今日、あなたは気づく日を過ごしました。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874520"/>
            <a:ext cx="10332720" cy="1905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011680"/>
            <a:ext cx="10332720" cy="1463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4000" b="1" i="0">
                <a:solidFill>
                  <a:srgbClr val="F5A623"/>
                </a:solidFill>
                <a:latin typeface="Yu Gothic"/>
                <a:ea typeface="Yu Gothic"/>
              </a:rPr>
              <a:t>次は、変わる日です。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2606040"/>
            <a:ext cx="10332720" cy="1905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371600" y="3657600"/>
            <a:ext cx="9418320" cy="12801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lnSpc>
                <a:spcPct val="160000"/>
              </a:lnSpc>
            </a:pPr>
            <a:r>
              <a:rPr sz="1800" b="0" i="0">
                <a:solidFill>
                  <a:srgbClr val="333333"/>
                </a:solidFill>
                <a:latin typeface="Yu Gothic"/>
                <a:ea typeface="Yu Gothic"/>
              </a:rPr>
              <a:t>今日1つだけ気づいたことがあれば、それだけで十分です。</a:t>
            </a:r>
          </a:p>
          <a:p>
            <a:pPr algn="ctr">
              <a:lnSpc>
                <a:spcPct val="160000"/>
              </a:lnSpc>
            </a:pPr>
            <a:r>
              <a:rPr sz="1800" b="0" i="0">
                <a:solidFill>
                  <a:srgbClr val="333333"/>
                </a:solidFill>
                <a:latin typeface="Yu Gothic"/>
                <a:ea typeface="Yu Gothic"/>
              </a:rPr>
              <a:t>その気づきを「できる」に変える道具を、初級講座で一緒に選びましょう。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5212080"/>
            <a:ext cx="1033272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600" b="0" i="0">
                <a:solidFill>
                  <a:srgbClr val="777777"/>
                </a:solidFill>
                <a:latin typeface="Yu Gothic"/>
                <a:ea typeface="Yu Gothic"/>
              </a:rPr>
              <a:t>詳しくはお手元のチラシ・申込QRコードをご覧ください。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6492240"/>
            <a:ext cx="731520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900" b="0" i="0">
                <a:solidFill>
                  <a:srgbClr val="777777"/>
                </a:solidFill>
                <a:latin typeface="Yu Gothic"/>
                <a:ea typeface="Yu Gothic"/>
              </a:rPr>
              <a:t>一般社団法人 相互尊重コミュニケーション協会　体験講座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247120" y="6492240"/>
            <a:ext cx="64008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lnSpc>
                <a:spcPct val="130000"/>
              </a:lnSpc>
            </a:pPr>
            <a:r>
              <a:rPr sz="900" b="0" i="0">
                <a:solidFill>
                  <a:srgbClr val="777777"/>
                </a:solidFill>
                <a:latin typeface="Yu Gothic"/>
                <a:ea typeface="Yu Gothic"/>
              </a:rPr>
              <a:t>12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748272"/>
            <a:ext cx="12191695" cy="109728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640080" y="457200"/>
            <a:ext cx="73152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68680" y="411480"/>
            <a:ext cx="100584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2800" b="1" i="0">
                <a:solidFill>
                  <a:srgbClr val="333333"/>
                </a:solidFill>
                <a:latin typeface="Yu Gothic"/>
                <a:ea typeface="Yu Gothic"/>
              </a:rPr>
              <a:t>（講師用）進行チェックリスト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7280" y="1554480"/>
            <a:ext cx="98755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sz="1800" b="0" i="0">
                <a:solidFill>
                  <a:srgbClr val="333333"/>
                </a:solidFill>
                <a:latin typeface="Yu Gothic"/>
                <a:ea typeface="Yu Gothic"/>
              </a:rPr>
              <a:t>・オープニングで合言葉「今日は、気づく日です」を言い切ったか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sz="1800" b="0" i="0">
                <a:solidFill>
                  <a:srgbClr val="333333"/>
                </a:solidFill>
                <a:latin typeface="Yu Gothic"/>
                <a:ea typeface="Yu Gothic"/>
              </a:rPr>
              <a:t>・ワーク3の後、情動の着地（正常化→鏡返し→対比実演→予告）を省略せず行ったか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sz="1800" b="0" i="0">
                <a:solidFill>
                  <a:srgbClr val="333333"/>
                </a:solidFill>
                <a:latin typeface="Yu Gothic"/>
                <a:ea typeface="Yu Gothic"/>
              </a:rPr>
              <a:t>・聴き手（Bさん）にも振り返りの問いを向けたか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sz="1800" b="0" i="0">
                <a:solidFill>
                  <a:srgbClr val="333333"/>
                </a:solidFill>
                <a:latin typeface="Yu Gothic"/>
                <a:ea typeface="Yu Gothic"/>
              </a:rPr>
              <a:t>・感情語が出てこない参加者に二択の問いを用意しているか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sz="1800" b="0" i="0">
                <a:solidFill>
                  <a:srgbClr val="333333"/>
                </a:solidFill>
                <a:latin typeface="Yu Gothic"/>
                <a:ea typeface="Yu Gothic"/>
              </a:rPr>
              <a:t>・クロージングで合言葉を「気づく」→「変わる」に変化させて締めたか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sz="1800" b="0" i="0">
                <a:solidFill>
                  <a:srgbClr val="333333"/>
                </a:solidFill>
                <a:latin typeface="Yu Gothic"/>
                <a:ea typeface="Yu Gothic"/>
              </a:rPr>
              <a:t>・持ち帰りメモの時間を削らず5分確保したか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492240"/>
            <a:ext cx="731520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900" b="0" i="0">
                <a:solidFill>
                  <a:srgbClr val="777777"/>
                </a:solidFill>
                <a:latin typeface="Yu Gothic"/>
                <a:ea typeface="Yu Gothic"/>
              </a:rPr>
              <a:t>一般社団法人 相互尊重コミュニケーション協会　体験講座　講師用（投影不要）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64008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lnSpc>
                <a:spcPct val="130000"/>
              </a:lnSpc>
            </a:pPr>
            <a:r>
              <a:rPr sz="900" b="0" i="0">
                <a:solidFill>
                  <a:srgbClr val="777777"/>
                </a:solidFill>
                <a:latin typeface="Yu Gothic"/>
                <a:ea typeface="Yu Gothic"/>
              </a:rPr>
              <a:t>13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748272"/>
            <a:ext cx="12191695" cy="109728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640080" y="457200"/>
            <a:ext cx="73152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68680" y="411480"/>
            <a:ext cx="100584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2800" b="1" i="0">
                <a:solidFill>
                  <a:srgbClr val="333333"/>
                </a:solidFill>
                <a:latin typeface="Yu Gothic"/>
                <a:ea typeface="Yu Gothic"/>
              </a:rPr>
              <a:t>今日のゴール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1874520"/>
            <a:ext cx="10332720" cy="1905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011680"/>
            <a:ext cx="10332720" cy="1463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4000" b="1" i="0">
                <a:solidFill>
                  <a:srgbClr val="F5A623"/>
                </a:solidFill>
                <a:latin typeface="Yu Gothic"/>
                <a:ea typeface="Yu Gothic"/>
              </a:rPr>
              <a:t>今日は、気づく日です。</a:t>
            </a:r>
          </a:p>
          <a:p>
            <a:pPr algn="ctr">
              <a:lnSpc>
                <a:spcPct val="130000"/>
              </a:lnSpc>
            </a:pPr>
            <a:r>
              <a:rPr sz="4000" b="1" i="0">
                <a:solidFill>
                  <a:srgbClr val="F5A623"/>
                </a:solidFill>
                <a:latin typeface="Yu Gothic"/>
                <a:ea typeface="Yu Gothic"/>
              </a:rPr>
              <a:t>それだけで十分です。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3063240"/>
            <a:ext cx="10332720" cy="1905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4114800"/>
            <a:ext cx="10332720" cy="10972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sz="1800" b="0" i="0">
                <a:solidFill>
                  <a:srgbClr val="333333"/>
                </a:solidFill>
                <a:latin typeface="Yu Gothic"/>
                <a:ea typeface="Yu Gothic"/>
              </a:rPr>
              <a:t>「できるようになる」日ではありません。</a:t>
            </a:r>
          </a:p>
          <a:p>
            <a:pPr algn="ctr">
              <a:lnSpc>
                <a:spcPct val="150000"/>
              </a:lnSpc>
            </a:pPr>
            <a:r>
              <a:rPr sz="1800" b="0" i="0">
                <a:solidFill>
                  <a:srgbClr val="333333"/>
                </a:solidFill>
                <a:latin typeface="Yu Gothic"/>
                <a:ea typeface="Yu Gothic"/>
              </a:rPr>
              <a:t>今の自分がどれくらい「聴けている」かに、気づく日です。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6492240"/>
            <a:ext cx="731520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900" b="0" i="0">
                <a:solidFill>
                  <a:srgbClr val="777777"/>
                </a:solidFill>
                <a:latin typeface="Yu Gothic"/>
                <a:ea typeface="Yu Gothic"/>
              </a:rPr>
              <a:t>一般社団法人 相互尊重コミュニケーション協会　体験講座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247120" y="6492240"/>
            <a:ext cx="64008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lnSpc>
                <a:spcPct val="130000"/>
              </a:lnSpc>
            </a:pPr>
            <a:r>
              <a:rPr sz="900" b="0" i="0">
                <a:solidFill>
                  <a:srgbClr val="777777"/>
                </a:solidFill>
                <a:latin typeface="Yu Gothic"/>
                <a:ea typeface="Yu Gothic"/>
              </a:rPr>
              <a:t>2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748272"/>
            <a:ext cx="12191695" cy="109728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640080" y="457200"/>
            <a:ext cx="73152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68680" y="411480"/>
            <a:ext cx="100584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2800" b="1" i="0">
                <a:solidFill>
                  <a:srgbClr val="333333"/>
                </a:solidFill>
                <a:latin typeface="Yu Gothic"/>
                <a:ea typeface="Yu Gothic"/>
              </a:rPr>
              <a:t>相互尊重コミュニケーションとは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914400" y="1371600"/>
            <a:ext cx="10332720" cy="1188720"/>
          </a:xfrm>
          <a:prstGeom prst="roundRect">
            <a:avLst>
              <a:gd name="adj" fmla="val 4000"/>
            </a:avLst>
          </a:prstGeom>
          <a:solidFill>
            <a:srgbClr val="FFF8ED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74320" rIns="274320" tIns="182880" bIns="182880"/>
          <a:lstStyle/>
          <a:p>
            <a:pPr algn="ctr"/>
            <a:r>
              <a:rPr sz="1500" b="1" i="0">
                <a:solidFill>
                  <a:srgbClr val="F5A623"/>
                </a:solidFill>
                <a:latin typeface="Yu Gothic"/>
                <a:ea typeface="Yu Gothic"/>
              </a:rPr>
              <a:t>理念</a:t>
            </a:r>
          </a:p>
          <a:p>
            <a:pPr>
              <a:lnSpc>
                <a:spcPct val="125000"/>
              </a:lnSpc>
              <a:spcBef>
                <a:spcPts val="600"/>
              </a:spcBef>
            </a:pPr>
            <a:r>
              <a:rPr sz="1500" b="0" i="0">
                <a:solidFill>
                  <a:srgbClr val="333333"/>
                </a:solidFill>
                <a:latin typeface="Yu Gothic"/>
                <a:ea typeface="Yu Gothic"/>
              </a:rPr>
              <a:t>すべての人が、互いの個性と尊厳を尊重しあい、自分らしく輝ける社会を実現する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834640"/>
            <a:ext cx="10332720" cy="23774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60000"/>
              </a:lnSpc>
            </a:pPr>
            <a:r>
              <a:rPr sz="1800" b="0" i="0">
                <a:solidFill>
                  <a:srgbClr val="333333"/>
                </a:solidFill>
                <a:latin typeface="Yu Gothic"/>
                <a:ea typeface="Yu Gothic"/>
              </a:rPr>
              <a:t>相手を対等なパートナーとして尊重し、お互いのニーズや価値観を大切にしながら、</a:t>
            </a:r>
          </a:p>
          <a:p>
            <a:pPr algn="l">
              <a:lnSpc>
                <a:spcPct val="160000"/>
              </a:lnSpc>
            </a:pPr>
            <a:r>
              <a:rPr sz="1800" b="0" i="0">
                <a:solidFill>
                  <a:srgbClr val="333333"/>
                </a:solidFill>
                <a:latin typeface="Yu Gothic"/>
                <a:ea typeface="Yu Gothic"/>
              </a:rPr>
              <a:t>自分の意見をしっかりと伝えるコミュニケーション手法です。</a:t>
            </a:r>
          </a:p>
          <a:p>
            <a:pPr algn="l">
              <a:lnSpc>
                <a:spcPct val="160000"/>
              </a:lnSpc>
            </a:pPr>
            <a:r>
              <a:rPr sz="1800" b="0" i="0">
                <a:solidFill>
                  <a:srgbClr val="333333"/>
                </a:solidFill>
                <a:latin typeface="Yu Gothic"/>
                <a:ea typeface="Yu Gothic"/>
              </a:rPr>
              <a:t/>
            </a:r>
          </a:p>
          <a:p>
            <a:pPr algn="l">
              <a:lnSpc>
                <a:spcPct val="160000"/>
              </a:lnSpc>
            </a:pPr>
            <a:r>
              <a:rPr sz="1800" b="0" i="0">
                <a:solidFill>
                  <a:srgbClr val="333333"/>
                </a:solidFill>
                <a:latin typeface="Yu Gothic"/>
                <a:ea typeface="Yu Gothic"/>
              </a:rPr>
              <a:t>一方的な譲歩や自己犠牲を強いるものではありません。</a:t>
            </a:r>
          </a:p>
          <a:p>
            <a:pPr algn="l">
              <a:lnSpc>
                <a:spcPct val="160000"/>
              </a:lnSpc>
            </a:pPr>
            <a:r>
              <a:rPr sz="1800" b="0" i="0">
                <a:solidFill>
                  <a:srgbClr val="333333"/>
                </a:solidFill>
                <a:latin typeface="Yu Gothic"/>
                <a:ea typeface="Yu Gothic"/>
              </a:rPr>
              <a:t>相手も、自分自身も、お互いに大切な存在だと認め合うことです。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6492240"/>
            <a:ext cx="731520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900" b="0" i="0">
                <a:solidFill>
                  <a:srgbClr val="777777"/>
                </a:solidFill>
                <a:latin typeface="Yu Gothic"/>
                <a:ea typeface="Yu Gothic"/>
              </a:rPr>
              <a:t>一般社団法人 相互尊重コミュニケーション協会　体験講座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247120" y="6492240"/>
            <a:ext cx="64008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lnSpc>
                <a:spcPct val="130000"/>
              </a:lnSpc>
            </a:pPr>
            <a:r>
              <a:rPr sz="900" b="0" i="0">
                <a:solidFill>
                  <a:srgbClr val="777777"/>
                </a:solidFill>
                <a:latin typeface="Yu Gothic"/>
                <a:ea typeface="Yu Gothic"/>
              </a:rPr>
              <a:t>3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6748272"/>
            <a:ext cx="12191695" cy="109728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640080" y="457200"/>
            <a:ext cx="73152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68680" y="411480"/>
            <a:ext cx="100584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2800" b="1" i="0">
                <a:solidFill>
                  <a:srgbClr val="333333"/>
                </a:solidFill>
                <a:latin typeface="Yu Gothic"/>
                <a:ea typeface="Yu Gothic"/>
              </a:rPr>
              <a:t>相互尊重コミュニケーションの4原則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1463040"/>
            <a:ext cx="10332720" cy="5486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1463040"/>
            <a:ext cx="1188720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500" b="1" i="0">
                <a:solidFill>
                  <a:srgbClr val="FFFFFF"/>
                </a:solidFill>
                <a:latin typeface="Yu Gothic"/>
                <a:ea typeface="Yu Gothic"/>
              </a:rPr>
              <a:t>原則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03120" y="1463040"/>
            <a:ext cx="2651760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500" b="1" i="0">
                <a:solidFill>
                  <a:srgbClr val="FFFFFF"/>
                </a:solidFill>
                <a:latin typeface="Yu Gothic"/>
                <a:ea typeface="Yu Gothic"/>
              </a:rPr>
              <a:t>テーマ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54880" y="1463040"/>
            <a:ext cx="6492240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500" b="1" i="0">
                <a:solidFill>
                  <a:srgbClr val="FFFFFF"/>
                </a:solidFill>
                <a:latin typeface="Yu Gothic"/>
                <a:ea typeface="Yu Gothic"/>
              </a:rPr>
              <a:t>ひとことで言うと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2011680"/>
            <a:ext cx="10332720" cy="960120"/>
          </a:xfrm>
          <a:prstGeom prst="rect">
            <a:avLst/>
          </a:prstGeom>
          <a:solidFill>
            <a:srgbClr val="FFF8ED"/>
          </a:solidFill>
          <a:ln w="9525">
            <a:solidFill>
              <a:srgbClr val="E5E5E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14400" y="2011680"/>
            <a:ext cx="1188720" cy="9601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2000" b="1" i="0">
                <a:solidFill>
                  <a:srgbClr val="F5A623"/>
                </a:solidFill>
                <a:latin typeface="Yu Gothic"/>
                <a:ea typeface="Yu Gothic"/>
              </a:rPr>
              <a:t>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103120" y="2011680"/>
            <a:ext cx="2651760" cy="9601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800" b="1" i="0">
                <a:solidFill>
                  <a:srgbClr val="333333"/>
                </a:solidFill>
                <a:latin typeface="Yu Gothic"/>
                <a:ea typeface="Yu Gothic"/>
              </a:rPr>
              <a:t>傾聴と共感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754880" y="2011680"/>
            <a:ext cx="6492240" cy="9601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700" b="1" i="0">
                <a:solidFill>
                  <a:srgbClr val="F5A623"/>
                </a:solidFill>
                <a:latin typeface="Yu Gothic"/>
                <a:ea typeface="Yu Gothic"/>
              </a:rPr>
              <a:t>相手の心に寄り添う ← 今日はここ</a:t>
            </a:r>
          </a:p>
        </p:txBody>
      </p:sp>
      <p:sp>
        <p:nvSpPr>
          <p:cNvPr id="13" name="Rectangle 12"/>
          <p:cNvSpPr/>
          <p:nvPr/>
        </p:nvSpPr>
        <p:spPr>
          <a:xfrm>
            <a:off x="914400" y="2971800"/>
            <a:ext cx="10332720" cy="960120"/>
          </a:xfrm>
          <a:prstGeom prst="rect">
            <a:avLst/>
          </a:prstGeom>
          <a:solidFill>
            <a:srgbClr val="FFFFFF"/>
          </a:solidFill>
          <a:ln w="9525">
            <a:solidFill>
              <a:srgbClr val="E5E5E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14400" y="2971800"/>
            <a:ext cx="1188720" cy="9601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2000" b="1" i="0">
                <a:solidFill>
                  <a:srgbClr val="F5A623"/>
                </a:solidFill>
                <a:latin typeface="Yu Gothic"/>
                <a:ea typeface="Yu Gothic"/>
              </a:rPr>
              <a:t>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03120" y="2971800"/>
            <a:ext cx="2651760" cy="9601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800" b="1" i="0">
                <a:solidFill>
                  <a:srgbClr val="333333"/>
                </a:solidFill>
                <a:latin typeface="Yu Gothic"/>
                <a:ea typeface="Yu Gothic"/>
              </a:rPr>
              <a:t>自己表現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754880" y="2971800"/>
            <a:ext cx="6492240" cy="9601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700" b="0" i="0">
                <a:solidFill>
                  <a:srgbClr val="333333"/>
                </a:solidFill>
                <a:latin typeface="Yu Gothic"/>
                <a:ea typeface="Yu Gothic"/>
              </a:rPr>
              <a:t>自分の想いを率直に伝える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14400" y="3931920"/>
            <a:ext cx="10332720" cy="960120"/>
          </a:xfrm>
          <a:prstGeom prst="rect">
            <a:avLst/>
          </a:prstGeom>
          <a:solidFill>
            <a:srgbClr val="FFFFFF"/>
          </a:solidFill>
          <a:ln w="9525">
            <a:solidFill>
              <a:srgbClr val="E5E5E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14400" y="3931920"/>
            <a:ext cx="1188720" cy="9601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2000" b="1" i="0">
                <a:solidFill>
                  <a:srgbClr val="F5A623"/>
                </a:solidFill>
                <a:latin typeface="Yu Gothic"/>
                <a:ea typeface="Yu Gothic"/>
              </a:rPr>
              <a:t>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103120" y="3931920"/>
            <a:ext cx="2651760" cy="9601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800" b="1" i="0">
                <a:solidFill>
                  <a:srgbClr val="333333"/>
                </a:solidFill>
                <a:latin typeface="Yu Gothic"/>
                <a:ea typeface="Yu Gothic"/>
              </a:rPr>
              <a:t>境界線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754880" y="3931920"/>
            <a:ext cx="6492240" cy="9601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700" b="0" i="0">
                <a:solidFill>
                  <a:srgbClr val="333333"/>
                </a:solidFill>
                <a:latin typeface="Yu Gothic"/>
                <a:ea typeface="Yu Gothic"/>
              </a:rPr>
              <a:t>自分と相手を尊重する距離感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14400" y="4892040"/>
            <a:ext cx="10332720" cy="960120"/>
          </a:xfrm>
          <a:prstGeom prst="rect">
            <a:avLst/>
          </a:prstGeom>
          <a:solidFill>
            <a:srgbClr val="FFFFFF"/>
          </a:solidFill>
          <a:ln w="9525">
            <a:solidFill>
              <a:srgbClr val="E5E5E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914400" y="4892040"/>
            <a:ext cx="1188720" cy="9601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2000" b="1" i="0">
                <a:solidFill>
                  <a:srgbClr val="F5A623"/>
                </a:solidFill>
                <a:latin typeface="Yu Gothic"/>
                <a:ea typeface="Yu Gothic"/>
              </a:rPr>
              <a:t>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103120" y="4892040"/>
            <a:ext cx="2651760" cy="9601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800" b="1" i="0">
                <a:solidFill>
                  <a:srgbClr val="333333"/>
                </a:solidFill>
                <a:latin typeface="Yu Gothic"/>
                <a:ea typeface="Yu Gothic"/>
              </a:rPr>
              <a:t>問い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754880" y="4892040"/>
            <a:ext cx="6492240" cy="9601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700" b="0" i="0">
                <a:solidFill>
                  <a:srgbClr val="333333"/>
                </a:solidFill>
                <a:latin typeface="Yu Gothic"/>
                <a:ea typeface="Yu Gothic"/>
              </a:rPr>
              <a:t>お互いが成長し合える対話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57200" y="6492240"/>
            <a:ext cx="731520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900" b="0" i="0">
                <a:solidFill>
                  <a:srgbClr val="777777"/>
                </a:solidFill>
                <a:latin typeface="Yu Gothic"/>
                <a:ea typeface="Yu Gothic"/>
              </a:rPr>
              <a:t>一般社団法人 相互尊重コミュニケーション協会　体験講座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1247120" y="6492240"/>
            <a:ext cx="64008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lnSpc>
                <a:spcPct val="130000"/>
              </a:lnSpc>
            </a:pPr>
            <a:r>
              <a:rPr sz="900" b="0" i="0">
                <a:solidFill>
                  <a:srgbClr val="777777"/>
                </a:solidFill>
                <a:latin typeface="Yu Gothic"/>
                <a:ea typeface="Yu Gothic"/>
              </a:rPr>
              <a:t>4</a:t>
            </a:r>
          </a:p>
        </p:txBody>
      </p:sp>
      <p:sp>
        <p:nvSpPr>
          <p:cNvPr id="27" name="Rectangle 26"/>
          <p:cNvSpPr/>
          <p:nvPr/>
        </p:nvSpPr>
        <p:spPr>
          <a:xfrm>
            <a:off x="0" y="6748272"/>
            <a:ext cx="12191695" cy="109728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640080" y="457200"/>
            <a:ext cx="73152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68680" y="411480"/>
            <a:ext cx="100584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2800" b="1" i="0">
                <a:solidFill>
                  <a:srgbClr val="333333"/>
                </a:solidFill>
                <a:latin typeface="Yu Gothic"/>
                <a:ea typeface="Yu Gothic"/>
              </a:rPr>
              <a:t>自己診断：私のコミュニケーション傾向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463040"/>
            <a:ext cx="1033272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800" b="0" i="0">
                <a:solidFill>
                  <a:srgbClr val="333333"/>
                </a:solidFill>
                <a:latin typeface="Yu Gothic"/>
                <a:ea typeface="Yu Gothic"/>
              </a:rPr>
              <a:t>20個の質問に、直感で◯✕をつけてください。正解・不正解はありません。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914400" y="2377440"/>
            <a:ext cx="10332720" cy="1188720"/>
          </a:xfrm>
          <a:prstGeom prst="roundRect">
            <a:avLst>
              <a:gd name="adj" fmla="val 4000"/>
            </a:avLst>
          </a:prstGeom>
          <a:solidFill>
            <a:srgbClr val="FFF8ED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74320" rIns="274320" tIns="182880" bIns="182880"/>
          <a:lstStyle/>
          <a:p>
            <a:pPr algn="ctr"/>
            <a:r>
              <a:rPr sz="1500" b="1" i="0">
                <a:solidFill>
                  <a:srgbClr val="F5A623"/>
                </a:solidFill>
                <a:latin typeface="Yu Gothic"/>
                <a:ea typeface="Yu Gothic"/>
              </a:rPr>
              <a:t>進め方（13分）</a:t>
            </a:r>
          </a:p>
          <a:p>
            <a:pPr>
              <a:lnSpc>
                <a:spcPct val="125000"/>
              </a:lnSpc>
              <a:spcBef>
                <a:spcPts val="600"/>
              </a:spcBef>
            </a:pPr>
            <a:r>
              <a:rPr sz="1500" b="0" i="0">
                <a:solidFill>
                  <a:srgbClr val="333333"/>
                </a:solidFill>
                <a:latin typeface="Yu Gothic"/>
                <a:ea typeface="Yu Gothic"/>
              </a:rPr>
              <a:t>1. チェックシートに記入（3〜4分）　2. 自己採点・タイプ判定　3. 4タイプの解説を配布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4114800"/>
            <a:ext cx="10332720" cy="12801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sz="2200" b="1" i="0">
                <a:solidFill>
                  <a:srgbClr val="F5A623"/>
                </a:solidFill>
                <a:latin typeface="Yu Gothic"/>
                <a:ea typeface="Yu Gothic"/>
              </a:rPr>
              <a:t>診断は、自分がどう思っているかです。</a:t>
            </a:r>
          </a:p>
          <a:p>
            <a:pPr algn="ctr">
              <a:lnSpc>
                <a:spcPct val="150000"/>
              </a:lnSpc>
            </a:pPr>
            <a:r>
              <a:rPr sz="2200" b="1" i="0">
                <a:solidFill>
                  <a:srgbClr val="F5A623"/>
                </a:solidFill>
                <a:latin typeface="Yu Gothic"/>
                <a:ea typeface="Yu Gothic"/>
              </a:rPr>
              <a:t>次は、本当はどうなのか、確かめてみましょう。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92240"/>
            <a:ext cx="731520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900" b="0" i="0">
                <a:solidFill>
                  <a:srgbClr val="777777"/>
                </a:solidFill>
                <a:latin typeface="Yu Gothic"/>
                <a:ea typeface="Yu Gothic"/>
              </a:rPr>
              <a:t>一般社団法人 相互尊重コミュニケーション協会　体験講座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247120" y="6492240"/>
            <a:ext cx="64008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lnSpc>
                <a:spcPct val="130000"/>
              </a:lnSpc>
            </a:pPr>
            <a:r>
              <a:rPr sz="900" b="0" i="0">
                <a:solidFill>
                  <a:srgbClr val="777777"/>
                </a:solidFill>
                <a:latin typeface="Yu Gothic"/>
                <a:ea typeface="Yu Gothic"/>
              </a:rPr>
              <a:t>5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748272"/>
            <a:ext cx="12191695" cy="109728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640080" y="457200"/>
            <a:ext cx="10881360" cy="8229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457200"/>
            <a:ext cx="10332720" cy="8229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2600" b="1" i="0">
                <a:solidFill>
                  <a:srgbClr val="FFFFFF"/>
                </a:solidFill>
                <a:latin typeface="Yu Gothic"/>
                <a:ea typeface="Yu Gothic"/>
              </a:rPr>
              <a:t>ワーク：「聴いてもらえない5分」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554480"/>
            <a:ext cx="1033272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800" b="0" i="0">
                <a:solidFill>
                  <a:srgbClr val="333333"/>
                </a:solidFill>
                <a:latin typeface="Yu Gothic"/>
                <a:ea typeface="Yu Gothic"/>
              </a:rPr>
              <a:t>2人1組。Aさん・Bさんを決めてください。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2194560"/>
            <a:ext cx="96012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  <a:spcAft>
                <a:spcPts val="1000"/>
              </a:spcAft>
            </a:pPr>
            <a:r>
              <a:rPr sz="1700" b="0" i="0">
                <a:solidFill>
                  <a:srgbClr val="333333"/>
                </a:solidFill>
                <a:latin typeface="Yu Gothic"/>
                <a:ea typeface="Yu Gothic"/>
              </a:rPr>
              <a:t>・最近あった、ちょっと困っていること</a:t>
            </a:r>
          </a:p>
          <a:p>
            <a:pPr>
              <a:lnSpc>
                <a:spcPct val="130000"/>
              </a:lnSpc>
              <a:spcAft>
                <a:spcPts val="1000"/>
              </a:spcAft>
            </a:pPr>
            <a:r>
              <a:rPr sz="1700" b="0" i="0">
                <a:solidFill>
                  <a:srgbClr val="333333"/>
                </a:solidFill>
                <a:latin typeface="Yu Gothic"/>
                <a:ea typeface="Yu Gothic"/>
              </a:rPr>
              <a:t>・最近ちょっと頑張ったこと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914400" y="3383280"/>
            <a:ext cx="10332720" cy="1737360"/>
          </a:xfrm>
          <a:prstGeom prst="roundRect">
            <a:avLst>
              <a:gd name="adj" fmla="val 4000"/>
            </a:avLst>
          </a:prstGeom>
          <a:solidFill>
            <a:srgbClr val="FFF8ED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74320" rIns="274320" tIns="182880" bIns="182880"/>
          <a:lstStyle/>
          <a:p>
            <a:pPr algn="ctr"/>
            <a:r>
              <a:rPr sz="1500" b="1" i="0">
                <a:solidFill>
                  <a:srgbClr val="F5A623"/>
                </a:solidFill>
                <a:latin typeface="Yu Gothic"/>
                <a:ea typeface="Yu Gothic"/>
              </a:rPr>
              <a:t>ラウンド：上の空で聴く（2分）</a:t>
            </a:r>
          </a:p>
          <a:p>
            <a:pPr>
              <a:lnSpc>
                <a:spcPct val="125000"/>
              </a:lnSpc>
              <a:spcBef>
                <a:spcPts val="600"/>
              </a:spcBef>
            </a:pPr>
            <a:r>
              <a:rPr sz="1500" b="0" i="0">
                <a:solidFill>
                  <a:srgbClr val="333333"/>
                </a:solidFill>
                <a:latin typeface="Yu Gothic"/>
                <a:ea typeface="Yu Gothic"/>
              </a:rPr>
              <a:t>Bさん（聴き手）は、Aさんの話を意識的に「聴けていない態度」で聴く。相槌を打たない、頷かない、表情を変えない。2分経ったら役割を交代してもう一度。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5394960"/>
            <a:ext cx="10332720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400" b="0" i="0">
                <a:solidFill>
                  <a:srgbClr val="777777"/>
                </a:solidFill>
                <a:latin typeface="Yu Gothic"/>
                <a:ea typeface="Yu Gothic"/>
              </a:rPr>
              <a:t>※これは演技です。本当に相手を軽んじているわけではありません。役になりきってOK。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6492240"/>
            <a:ext cx="731520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900" b="0" i="0">
                <a:solidFill>
                  <a:srgbClr val="777777"/>
                </a:solidFill>
                <a:latin typeface="Yu Gothic"/>
                <a:ea typeface="Yu Gothic"/>
              </a:rPr>
              <a:t>一般社団法人 相互尊重コミュニケーション協会　体験講座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247120" y="6492240"/>
            <a:ext cx="64008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lnSpc>
                <a:spcPct val="130000"/>
              </a:lnSpc>
            </a:pPr>
            <a:r>
              <a:rPr sz="900" b="0" i="0">
                <a:solidFill>
                  <a:srgbClr val="777777"/>
                </a:solidFill>
                <a:latin typeface="Yu Gothic"/>
                <a:ea typeface="Yu Gothic"/>
              </a:rPr>
              <a:t>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748272"/>
            <a:ext cx="12191695" cy="109728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640080" y="457200"/>
            <a:ext cx="73152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68680" y="411480"/>
            <a:ext cx="100584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2800" b="1" i="0">
                <a:solidFill>
                  <a:srgbClr val="333333"/>
                </a:solidFill>
                <a:latin typeface="Yu Gothic"/>
                <a:ea typeface="Yu Gothic"/>
              </a:rPr>
              <a:t>ワーク振り返り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914400" y="1371600"/>
            <a:ext cx="10332720" cy="1188720"/>
          </a:xfrm>
          <a:prstGeom prst="roundRect">
            <a:avLst>
              <a:gd name="adj" fmla="val 4000"/>
            </a:avLst>
          </a:prstGeom>
          <a:solidFill>
            <a:srgbClr val="FFF8ED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74320" rIns="274320" tIns="182880" bIns="182880"/>
          <a:lstStyle/>
          <a:p>
            <a:pPr algn="ctr"/>
            <a:r>
              <a:rPr sz="1500" b="1" i="0">
                <a:solidFill>
                  <a:srgbClr val="F5A623"/>
                </a:solidFill>
                <a:latin typeface="Yu Gothic"/>
                <a:ea typeface="Yu Gothic"/>
              </a:rPr>
              <a:t>話し手だったとき</a:t>
            </a:r>
          </a:p>
          <a:p>
            <a:pPr>
              <a:lnSpc>
                <a:spcPct val="125000"/>
              </a:lnSpc>
              <a:spcBef>
                <a:spcPts val="600"/>
              </a:spcBef>
            </a:pPr>
            <a:r>
              <a:rPr sz="1500" b="0" i="0">
                <a:solidFill>
                  <a:srgbClr val="333333"/>
                </a:solidFill>
                <a:latin typeface="Yu Gothic"/>
                <a:ea typeface="Yu Gothic"/>
              </a:rPr>
              <a:t>話していて、どう感じましたか？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914400" y="2743200"/>
            <a:ext cx="10332720" cy="1371600"/>
          </a:xfrm>
          <a:prstGeom prst="roundRect">
            <a:avLst>
              <a:gd name="adj" fmla="val 4000"/>
            </a:avLst>
          </a:prstGeom>
          <a:solidFill>
            <a:srgbClr val="FFF8ED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74320" rIns="274320" tIns="182880" bIns="182880"/>
          <a:lstStyle/>
          <a:p>
            <a:pPr algn="ctr"/>
            <a:r>
              <a:rPr sz="1500" b="1" i="0">
                <a:solidFill>
                  <a:srgbClr val="F5A623"/>
                </a:solidFill>
                <a:latin typeface="Yu Gothic"/>
                <a:ea typeface="Yu Gothic"/>
              </a:rPr>
              <a:t>聴き手だったとき</a:t>
            </a:r>
          </a:p>
          <a:p>
            <a:pPr>
              <a:lnSpc>
                <a:spcPct val="125000"/>
              </a:lnSpc>
              <a:spcBef>
                <a:spcPts val="600"/>
              </a:spcBef>
            </a:pPr>
            <a:r>
              <a:rPr sz="1500" b="0" i="0">
                <a:solidFill>
                  <a:srgbClr val="333333"/>
                </a:solidFill>
                <a:latin typeface="Yu Gothic"/>
                <a:ea typeface="Yu Gothic"/>
              </a:rPr>
              <a:t>相手が「聴いてもらえていない」と感じているだろうな、と分かっていながら聴くのは、どんな気分でしたか？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4480560"/>
            <a:ext cx="10332720" cy="16459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lnSpc>
                <a:spcPct val="160000"/>
              </a:lnSpc>
            </a:pPr>
            <a:r>
              <a:rPr sz="1700" b="0" i="0">
                <a:solidFill>
                  <a:srgbClr val="333333"/>
                </a:solidFill>
                <a:latin typeface="Yu Gothic"/>
                <a:ea typeface="Yu Gothic"/>
              </a:rPr>
              <a:t>今、ちょっと嫌な感じがしたと思います。それでいいんです。</a:t>
            </a:r>
          </a:p>
          <a:p>
            <a:pPr algn="ctr">
              <a:lnSpc>
                <a:spcPct val="160000"/>
              </a:lnSpc>
            </a:pPr>
            <a:r>
              <a:rPr sz="1700" b="0" i="0">
                <a:solidFill>
                  <a:srgbClr val="333333"/>
                </a:solidFill>
                <a:latin typeface="Yu Gothic"/>
                <a:ea typeface="Yu Gothic"/>
              </a:rPr>
              <a:t>むしろ、その「嫌な感じ」をちゃんと感じられた人ほど、この後の話が刺さります。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92240"/>
            <a:ext cx="731520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900" b="0" i="0">
                <a:solidFill>
                  <a:srgbClr val="777777"/>
                </a:solidFill>
                <a:latin typeface="Yu Gothic"/>
                <a:ea typeface="Yu Gothic"/>
              </a:rPr>
              <a:t>一般社団法人 相互尊重コミュニケーション協会　体験講座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247120" y="6492240"/>
            <a:ext cx="64008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lnSpc>
                <a:spcPct val="130000"/>
              </a:lnSpc>
            </a:pPr>
            <a:r>
              <a:rPr sz="900" b="0" i="0">
                <a:solidFill>
                  <a:srgbClr val="777777"/>
                </a:solidFill>
                <a:latin typeface="Yu Gothic"/>
                <a:ea typeface="Yu Gothic"/>
              </a:rPr>
              <a:t>7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748272"/>
            <a:ext cx="12191695" cy="109728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640080" y="457200"/>
            <a:ext cx="73152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68680" y="411480"/>
            <a:ext cx="100584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2800" b="1" i="0">
                <a:solidFill>
                  <a:srgbClr val="333333"/>
                </a:solidFill>
                <a:latin typeface="Yu Gothic"/>
                <a:ea typeface="Yu Gothic"/>
              </a:rPr>
              <a:t>「聞く」と「聴く」の違い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7280" y="1463040"/>
            <a:ext cx="960120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  <a:spcAft>
                <a:spcPts val="1000"/>
              </a:spcAft>
            </a:pPr>
            <a:r>
              <a:rPr sz="1900" b="0" i="0">
                <a:solidFill>
                  <a:srgbClr val="333333"/>
                </a:solidFill>
                <a:latin typeface="Yu Gothic"/>
                <a:ea typeface="Yu Gothic"/>
              </a:rPr>
              <a:t>・聞く ＝ 音が耳に入ること（テレビの音が聞こえる）</a:t>
            </a:r>
          </a:p>
          <a:p>
            <a:pPr>
              <a:lnSpc>
                <a:spcPct val="130000"/>
              </a:lnSpc>
              <a:spcAft>
                <a:spcPts val="1000"/>
              </a:spcAft>
            </a:pPr>
            <a:r>
              <a:rPr sz="1900" b="0" i="0">
                <a:solidFill>
                  <a:srgbClr val="333333"/>
                </a:solidFill>
                <a:latin typeface="Yu Gothic"/>
                <a:ea typeface="Yu Gothic"/>
              </a:rPr>
              <a:t>・聴く ＝ 心を向けて、相手を受け止めること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834640"/>
            <a:ext cx="10332720" cy="11887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60000"/>
              </a:lnSpc>
            </a:pPr>
            <a:r>
              <a:rPr sz="1700" b="0" i="0">
                <a:solidFill>
                  <a:srgbClr val="333333"/>
                </a:solidFill>
                <a:latin typeface="Yu Gothic"/>
                <a:ea typeface="Yu Gothic"/>
              </a:rPr>
              <a:t>「聴」の漢字には「耳」と「目」と「心」が入っています。</a:t>
            </a:r>
          </a:p>
          <a:p>
            <a:pPr algn="l">
              <a:lnSpc>
                <a:spcPct val="160000"/>
              </a:lnSpc>
            </a:pPr>
            <a:r>
              <a:rPr sz="1700" b="0" i="0">
                <a:solidFill>
                  <a:srgbClr val="333333"/>
                </a:solidFill>
                <a:latin typeface="Yu Gothic"/>
                <a:ea typeface="Yu Gothic"/>
              </a:rPr>
              <a:t>耳だけでなく、目で相手を見て、心で感じながら聴く。これが「傾聴」です。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6492240"/>
            <a:ext cx="731520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900" b="0" i="0">
                <a:solidFill>
                  <a:srgbClr val="777777"/>
                </a:solidFill>
                <a:latin typeface="Yu Gothic"/>
                <a:ea typeface="Yu Gothic"/>
              </a:rPr>
              <a:t>一般社団法人 相互尊重コミュニケーション協会　体験講座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247120" y="6492240"/>
            <a:ext cx="64008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lnSpc>
                <a:spcPct val="130000"/>
              </a:lnSpc>
            </a:pPr>
            <a:r>
              <a:rPr sz="900" b="0" i="0">
                <a:solidFill>
                  <a:srgbClr val="777777"/>
                </a:solidFill>
                <a:latin typeface="Yu Gothic"/>
                <a:ea typeface="Yu Gothic"/>
              </a:rPr>
              <a:t>8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6748272"/>
            <a:ext cx="12191695" cy="109728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914400" y="2057400"/>
            <a:ext cx="10332720" cy="1905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194560"/>
            <a:ext cx="10332720" cy="1463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4200" b="1" i="0">
                <a:solidFill>
                  <a:srgbClr val="F5A623"/>
                </a:solidFill>
                <a:latin typeface="Yu Gothic"/>
                <a:ea typeface="Yu Gothic"/>
              </a:rPr>
              <a:t>聴くとは、</a:t>
            </a:r>
          </a:p>
          <a:p>
            <a:pPr algn="ctr">
              <a:lnSpc>
                <a:spcPct val="130000"/>
              </a:lnSpc>
            </a:pPr>
            <a:r>
              <a:rPr sz="4200" b="1" i="0">
                <a:solidFill>
                  <a:srgbClr val="F5A623"/>
                </a:solidFill>
                <a:latin typeface="Yu Gothic"/>
                <a:ea typeface="Yu Gothic"/>
              </a:rPr>
              <a:t>耳ではなく、態度です。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3246120"/>
            <a:ext cx="10332720" cy="1905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4572000"/>
            <a:ext cx="1033272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800" b="0" i="0">
                <a:solidFill>
                  <a:srgbClr val="333333"/>
                </a:solidFill>
                <a:latin typeface="Yu Gothic"/>
                <a:ea typeface="Yu Gothic"/>
              </a:rPr>
              <a:t>今日、持ち帰っていただきたいのは、この一言だけです。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6492240"/>
            <a:ext cx="731520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900" b="0" i="0">
                <a:solidFill>
                  <a:srgbClr val="777777"/>
                </a:solidFill>
                <a:latin typeface="Yu Gothic"/>
                <a:ea typeface="Yu Gothic"/>
              </a:rPr>
              <a:t>一般社団法人 相互尊重コミュニケーション協会　体験講座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247120" y="6492240"/>
            <a:ext cx="64008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lnSpc>
                <a:spcPct val="130000"/>
              </a:lnSpc>
            </a:pPr>
            <a:r>
              <a:rPr sz="900" b="0" i="0">
                <a:solidFill>
                  <a:srgbClr val="777777"/>
                </a:solidFill>
                <a:latin typeface="Yu Gothic"/>
                <a:ea typeface="Yu Gothic"/>
              </a:rPr>
              <a:t>9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6748272"/>
            <a:ext cx="12191695" cy="109728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